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98" r:id="rId4"/>
    <p:sldId id="306" r:id="rId5"/>
    <p:sldId id="324" r:id="rId6"/>
    <p:sldId id="325" r:id="rId7"/>
    <p:sldId id="331" r:id="rId8"/>
    <p:sldId id="330" r:id="rId9"/>
    <p:sldId id="328" r:id="rId10"/>
    <p:sldId id="327" r:id="rId11"/>
    <p:sldId id="329" r:id="rId12"/>
    <p:sldId id="326" r:id="rId13"/>
    <p:sldId id="332" r:id="rId14"/>
    <p:sldId id="333" r:id="rId15"/>
    <p:sldId id="307" r:id="rId16"/>
    <p:sldId id="308" r:id="rId17"/>
    <p:sldId id="334" r:id="rId18"/>
    <p:sldId id="335" r:id="rId19"/>
    <p:sldId id="336" r:id="rId20"/>
    <p:sldId id="337" r:id="rId21"/>
    <p:sldId id="338" r:id="rId22"/>
    <p:sldId id="339" r:id="rId23"/>
    <p:sldId id="309" r:id="rId24"/>
    <p:sldId id="281" r:id="rId25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F3D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6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-96" y="-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1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9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61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9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7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7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67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09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6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4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8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9E844-B559-4537-A3A5-1BA669D94696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9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59;&#1048;&#1047;&#1040;\Desktop\&#1057;&#1077;&#1084;&#1080;&#1085;&#1072;&#1088;%2031.08.22%20&#1056;&#1072;&#1079;&#1075;&#1086;&#1074;&#1086;&#1088;%20&#1086;%20&#1074;&#1072;&#1078;&#1085;&#1086;&#1084;\knowledgeday-12-1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213221936_456239048" TargetMode="External"/><Relationship Id="rId2" Type="http://schemas.openxmlformats.org/officeDocument/2006/relationships/hyperlink" Target="https://rutube.ru/video/ee8c804d97f16360c1b9d366cc4803b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zgovor.edsoo.ru/topic/4/grade/1011/" TargetMode="External"/><Relationship Id="rId5" Type="http://schemas.openxmlformats.org/officeDocument/2006/relationships/hyperlink" Target="https://apkpro.ru/razgovory-o-vazhnom/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2128603" cy="1965366"/>
          </a:xfrm>
          <a:prstGeom prst="rect">
            <a:avLst/>
          </a:prstGeom>
        </p:spPr>
      </p:pic>
      <p:pic>
        <p:nvPicPr>
          <p:cNvPr id="1026" name="Рисунок 1" descr="Разговоры о важном. Сервис для классных руководите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576" y="576197"/>
            <a:ext cx="9305733" cy="240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25165" y="3429000"/>
            <a:ext cx="946967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79"/>
              </a:lnSpc>
            </a:pPr>
            <a:r>
              <a:rPr lang="ru-RU" sz="2000" b="1" spc="-2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ПОДГОТОВКА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КЛАССНЫХ </a:t>
            </a:r>
            <a:r>
              <a:rPr lang="ru-RU" sz="2000" b="1" spc="-17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РУКОВОДИТЕЛЕЙ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К РЕАЛИЗАЦИИ</a:t>
            </a:r>
            <a:r>
              <a:rPr lang="ru-RU" sz="2000" b="1" spc="-48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ПРОЕКТА</a:t>
            </a:r>
          </a:p>
          <a:p>
            <a:pPr algn="ctr">
              <a:lnSpc>
                <a:spcPts val="3579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«РАЗГОВОРЫ О ВАЖНОМ»</a:t>
            </a:r>
          </a:p>
          <a:p>
            <a:pPr algn="ctr">
              <a:lnSpc>
                <a:spcPts val="3579"/>
              </a:lnSpc>
            </a:pPr>
            <a:r>
              <a:rPr lang="ru-RU" b="1" i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</a:t>
            </a:r>
          </a:p>
          <a:p>
            <a:pPr algn="ctr">
              <a:lnSpc>
                <a:spcPts val="3579"/>
              </a:lnSpc>
            </a:pPr>
            <a:r>
              <a:rPr lang="ru-RU" sz="1400" b="1" i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Проректор по инновационной и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проектной деятельности </a:t>
            </a:r>
            <a:r>
              <a:rPr lang="ru-RU" sz="1400" b="1" dirty="0" err="1" smtClean="0">
                <a:solidFill>
                  <a:srgbClr val="002060"/>
                </a:solidFill>
                <a:latin typeface="VBKDQN+Arial Bold"/>
                <a:cs typeface="VBKDQN+Arial Bold"/>
              </a:rPr>
              <a:t>Багарова</a:t>
            </a: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М.И.</a:t>
            </a:r>
          </a:p>
          <a:p>
            <a:pPr algn="ctr">
              <a:lnSpc>
                <a:spcPts val="3579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31 августа 2022 года</a:t>
            </a:r>
            <a:endParaRPr lang="ru-RU" sz="1400" b="1" dirty="0">
              <a:solidFill>
                <a:srgbClr val="002060"/>
              </a:solidFill>
              <a:latin typeface="VBKDQN+Arial Bold"/>
              <a:cs typeface="VBKDQN+Arial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knowledgeday-12-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48000" y="-11430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765" y="0"/>
            <a:ext cx="10515600" cy="103336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ЛУИЗА\Desktop\скрин\Скриншот 30-08-2022 1453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053" y="1290918"/>
            <a:ext cx="11313594" cy="537882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84224" cy="10934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094" y="365125"/>
            <a:ext cx="9726706" cy="1167839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Плакат</a:t>
            </a:r>
            <a:endParaRPr lang="ru-RU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УИЗА\Desktop\скрин\Скриншот 30-08-2022 1420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9894" y="1546412"/>
            <a:ext cx="10838330" cy="531158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Интерактивный элемент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pic>
        <p:nvPicPr>
          <p:cNvPr id="9218" name="Picture 2" descr="C:\Users\ЛУИЗА\Desktop\скрин\Скриншот 30-08-2022 1524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6107" y="1667435"/>
            <a:ext cx="9641540" cy="450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34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Интерактивный элемент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pic>
        <p:nvPicPr>
          <p:cNvPr id="10242" name="Picture 2" descr="C:\Users\ЛУИЗА\Desktop\скрин\Скриншот 30-08-2022 1528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4435" y="1237129"/>
            <a:ext cx="11376212" cy="5446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Порядок проведения церемонии поднятия Государственного флага Российской Федерации и Чеченской Республики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Подъем Государственного флага Российской Федерации </a:t>
            </a: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в первый учебный день каждой учебной недели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первым учебным занятием (уроком) в общеобразовательных и профессиональных образовательных организациях.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проведения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церемонии -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площадка перед образовательной организацией, актовый зал, спортивный зал, холл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 - определяется климатическими и широтными условиями, конструктивными особенностями здания и спецификой образовательной организации. В осенне-зимний период рекомендовано проведение церемонии в помещении, весенне-летний период - на открытой площадке (место проведения определяется по решению образовательной организации).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9552" y="365125"/>
            <a:ext cx="102242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Порядок проведения церемонии поднятия Государственного флага Российской Федерации и Чеченской Республики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3.В церемонии могут участвовать учащиеся образовательной организации,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представители совета обучающихся и совета родителей, представители педагогического коллектива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администрации образовательной организации.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Классы (группы), не принимающие участие в церемонии, на первом учебном занятии (уроке)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проведения церемонии преподаватель информирует о составе знаменной группы, оглашает календарь памятных дат общегосударственного и локального значения на неделю.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5.Рекомендуется исполнение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краткой версии (куплет и припев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Государственного гимна Российской Федерации и Чеченской Республики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одновременно с участниками церемонии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стойке "Смирно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".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Порядок проведения церемонии поднятия Государственного флага Российской Федерации и Чеченской Республики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 церемониях,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посвященных государственным праздникам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памятным дням истории,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рекомендовано общее торжественное построение образовательной организации.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Для проведения церемонии формируется знаменная группа (знаменосец и ассистенты). Количество ассистентов определяется условиями поднятия Государственного флага Российской Федерации.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поднятии Государственного флага Российской Федерации на мачту (флагшток) -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ассистента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использовании флага на древке 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- 2 ассистента.</a:t>
            </a:r>
            <a:endParaRPr lang="ru-RU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Порядок проведения церемонии поднятия Государственного флага Российской Федерации и Чеченской Республики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7.Руководитель церемонии оглашает ее участникам, кому и почему предоставлено право нести (поднимать) Государственный флаг Российской Федерации.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 smtClean="0"/>
              <a:t>  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начале церемонии руководитель церемонии дает команду для построения "Внимание! Под Государственный флаг Российской Федерации - СМИРНО! Флаг внести!".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Знаменная группа выносит Государственный флаг Российской Федерации. Образовательная организация вправе сопроводить вынос Государственного флага Российской Федерации маршем. Важно выдержать "шаг в ногу" знаменной группы, что предусматривает определенные тренировки для знаменной группы перед осуществлением церемонии.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258" y="365125"/>
            <a:ext cx="10022541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Порядок проведения церемонии поднятия Государственного флага Российской Федерации и Чеченской Республики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10.Знаменная группа останавливается у флагштока (при использовании флага на древке у места установки флага), разворачивается по команде "Направо" и встает по стойке "Смирно" лицом к участникам церемонии.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церемонии озвучивает команду "Флаг поднять" (если флаг поднимают на флагшток) или команду "Флаг установить" (если флаг устанавливают на особую подставку).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Российской Федерации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прикрепляется к мачте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(флагштоку) и быстро поднимается (существует традиция подъема Государственного флага Российской Федерации. Государственный флаг Российской Федерации "взлетает"). При использовании Государственного флага Российской Федерации на древке он устанавливается в особую подставку. Древко не должно касаться поверхности.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Поднятие Государственного флага Российской Федерации сопровождается исполнением Государственного гимна Российской Федерации. При этом все присутствующие на церемонии стоят по стойке "Смирно".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380" y="167700"/>
            <a:ext cx="9135774" cy="843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86"/>
              </a:lnSpc>
            </a:pPr>
            <a:r>
              <a:rPr lang="ru-RU" sz="3600" b="1" dirty="0" smtClean="0">
                <a:solidFill>
                  <a:srgbClr val="6A1F5F"/>
                </a:solidFill>
                <a:latin typeface="RCPDNH+Trebuchet MS"/>
                <a:cs typeface="RCPDNH+Trebuchet MS"/>
              </a:rPr>
              <a:t>ВНЕУРОЧНАЯ ДЕЯТЕЛЬНОСТЬ :</a:t>
            </a:r>
            <a:r>
              <a:rPr lang="ru-RU" sz="3600" b="1" spc="11" dirty="0" smtClean="0">
                <a:solidFill>
                  <a:srgbClr val="6A1F5F"/>
                </a:solidFill>
                <a:latin typeface="RCPDNH+Trebuchet MS"/>
                <a:cs typeface="RCPDNH+Trebuchet MS"/>
              </a:rPr>
              <a:t> </a:t>
            </a:r>
          </a:p>
          <a:p>
            <a:pPr algn="ctr">
              <a:lnSpc>
                <a:spcPts val="2786"/>
              </a:lnSpc>
            </a:pPr>
            <a:r>
              <a:rPr lang="ru-RU" sz="3600" b="1" spc="11" dirty="0" smtClean="0">
                <a:solidFill>
                  <a:srgbClr val="6A1F5F"/>
                </a:solidFill>
                <a:latin typeface="RCPDNH+Trebuchet MS"/>
                <a:cs typeface="DATVDL+Trebuchet M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DATVDL+Trebuchet MS"/>
                <a:cs typeface="DATVDL+Trebuchet MS"/>
              </a:rPr>
              <a:t>10 </a:t>
            </a:r>
            <a:r>
              <a:rPr lang="ru-RU" sz="3600" b="1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часов</a:t>
            </a:r>
            <a:r>
              <a:rPr lang="ru-RU" sz="3600" b="1" spc="-13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в неделю</a:t>
            </a:r>
            <a:endParaRPr lang="ru-RU" sz="3600" b="1" dirty="0">
              <a:solidFill>
                <a:srgbClr val="0070C0"/>
              </a:solidFill>
              <a:latin typeface="RCPDNH+Trebuchet MS"/>
              <a:cs typeface="RCPDNH+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14901" y="1031507"/>
          <a:ext cx="10372671" cy="5653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69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58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Классный час «Разговор о важном»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(цикл</a:t>
                      </a:r>
                      <a:r>
                        <a:rPr lang="ru-RU" sz="1800" b="1" spc="-2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spc="-2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r>
                        <a:rPr lang="ru-RU" sz="1800" b="1" spc="437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800" b="1" spc="-1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29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1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</a:t>
                      </a:r>
                      <a:r>
                        <a:rPr lang="ru-RU" sz="1800" b="1" spc="-1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5-9,10-11</a:t>
                      </a:r>
                      <a:r>
                        <a:rPr lang="ru-RU" sz="1800" b="1" spc="-4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spc="-26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80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изучение учебных предметов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(углубленное изучение учебных предметов, организация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исследовательской и проектной деятельности, модули по краеведению и др.)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Занятие с детьми,</a:t>
                      </a:r>
                      <a:r>
                        <a:rPr lang="ru-RU" sz="1800" b="1" spc="-3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испытывающими</a:t>
                      </a:r>
                      <a:r>
                        <a:rPr lang="ru-RU" sz="1800" b="1" spc="-29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трудности</a:t>
                      </a:r>
                      <a:r>
                        <a:rPr lang="ru-RU" sz="1800" b="1" spc="-2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b="1" spc="-1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обучении.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800" b="1" spc="-4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функциональной</a:t>
                      </a:r>
                      <a:r>
                        <a:rPr lang="ru-RU" sz="1800" b="1" spc="-4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0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sz="1800" b="1" spc="-3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800" b="1" spc="-1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(«Билет</a:t>
                      </a:r>
                      <a:r>
                        <a:rPr lang="ru-RU" sz="1800" b="1" spc="-3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будущее»/</a:t>
                      </a:r>
                      <a:r>
                        <a:rPr lang="ru-RU" sz="1800" b="1" spc="-15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предпринимательство/</a:t>
                      </a:r>
                      <a:r>
                        <a:rPr lang="ru-RU" sz="1800" b="1" spc="-36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sz="1800" b="1" spc="-2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грамотность/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4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личности и самореализация обучающихся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(занятия    в хоре, школьном театре, участие в спортивных мероприятиях и др.)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47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4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</a:t>
                      </a:r>
                      <a:r>
                        <a:rPr lang="ru-RU" sz="1800" b="1" spc="-3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воспитательных</a:t>
                      </a:r>
                      <a:r>
                        <a:rPr lang="ru-RU" sz="1800" b="1" spc="-3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</a:t>
                      </a:r>
                      <a:r>
                        <a:rPr lang="ru-RU" sz="1800" b="1" spc="-32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sz="1800" b="1" spc="-2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ученических сообществ,</a:t>
                      </a:r>
                      <a:r>
                        <a:rPr lang="ru-RU" sz="1800" b="1" spc="-3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педагогическая</a:t>
                      </a:r>
                      <a:r>
                        <a:rPr lang="ru-RU" sz="1800" b="1" spc="-2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800" b="1" spc="-2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27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обеспечение</a:t>
                      </a:r>
                      <a:r>
                        <a:rPr lang="ru-RU" sz="1800" b="1" spc="-1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благополучия</a:t>
                      </a:r>
                      <a:r>
                        <a:rPr lang="ru-RU" sz="1800" b="1" spc="-2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пространстве</a:t>
                      </a:r>
                      <a:r>
                        <a:rPr lang="ru-RU" sz="1800" b="1" spc="-3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школе.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Порядок проведения церемонии поднятия Государственного флага Российской Федерации и Чеченской Республики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После поднятия флага (или установки его на особую подставку) учащиеся встают по стойке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"Смирно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 лицом к участникам церемонии.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По завершении процедуры поднятия Государственного флага Российской Федерации руководитель церемонии произносит команду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"Вольно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!".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Церемония может продолжиться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информационным блоком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определяемым конкретными условиями образовательной организации.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завершения церемонии (или информационного сообщения) дается команда "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Налево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 и все участники последовательно, вслед за руководителем церемонии, гостями покидают место проведения церемонии.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Порядок проведения церемонии спуска Государственного флага Российской Федерации и Чеченской Республики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3388" y="1653988"/>
            <a:ext cx="10887636" cy="482749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Церемония спуска Государственного флага Российской Федерации осуществляется в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 каждой учебной недели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окончании последнего учебного занятия (урока).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В церемонии спуска Государственного флага Российской Федерации участвуют знаменная группа, представители администрации образовательной организации. Также в церемонии могут принять участие те учащиеся, которым будет доверено поднять Государственный флаг Российской Федерации в начале следующей недели.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Руководитель церемонии дает команду о готовности к спуску Государственного флага Российской Федерации "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 Флаг спустить".</a:t>
            </a:r>
          </a:p>
          <a:p>
            <a:pPr algn="just"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4.Знаменосец приступает к спуску Государственного флага Российской Федерации (или его выносу, если Государственный флаг Российской Федерации на древке).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традиция медленного спуска Государственного флага Российской Федерации при использовании мачты (флагштока).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Порядок проведения церемонии спуска Государственного флага Российской Федерации и Чеченской Республики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5.Знаменная группа выносит Государственный флаг Российской Федерации маршем "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нога в ногу" и передает его дежурному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доставки в место хранения.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Государственный флаг Российской Федерации хранится в образовательной организации в специально отведенном месте. Помещение, в котором оно располагается, должно иметь надлежащие условия для хранения (школьный музей, учительская, кабинет директора).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6405" y="1152395"/>
            <a:ext cx="162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О проекте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949" y="1534356"/>
            <a:ext cx="8989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9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Задачи марафона</a:t>
            </a:r>
            <a:r>
              <a:rPr lang="ru-RU" b="1" spc="88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+</a:t>
            </a:r>
            <a:r>
              <a:rPr lang="ru-RU" b="1" spc="448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KCAURV+Calibri Bold"/>
                <a:cs typeface="KCAURV+Calibri Bold"/>
              </a:rPr>
              <a:t>C</a:t>
            </a:r>
            <a:r>
              <a:rPr lang="ru-RU" b="1" dirty="0" err="1" smtClean="0">
                <a:solidFill>
                  <a:srgbClr val="000000"/>
                </a:solidFill>
                <a:latin typeface="CTFSQJ+Calibri Bold"/>
                <a:cs typeface="CTFSQJ+Calibri Bold"/>
              </a:rPr>
              <a:t>сылки</a:t>
            </a:r>
            <a:r>
              <a:rPr lang="ru-RU" b="1" spc="-1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на</a:t>
            </a:r>
            <a:r>
              <a:rPr lang="ru-RU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подключение</a:t>
            </a:r>
            <a:r>
              <a:rPr lang="ru-RU" b="1" spc="-3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 трансляции</a:t>
            </a:r>
            <a:r>
              <a:rPr lang="ru-RU" b="1" spc="417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(</a:t>
            </a:r>
            <a:r>
              <a:rPr lang="ru-RU" b="1" u="sng" dirty="0" err="1" smtClean="0">
                <a:solidFill>
                  <a:srgbClr val="0000FF"/>
                </a:solidFill>
                <a:latin typeface="KCAURV+Calibri Bold"/>
                <a:cs typeface="KCAURV+Calibri Bold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Rutube</a:t>
            </a:r>
            <a:r>
              <a:rPr lang="ru-RU" dirty="0" smtClean="0">
                <a:solidFill>
                  <a:srgbClr val="000000"/>
                </a:solidFill>
                <a:latin typeface="NLINJN+Calibri"/>
                <a:cs typeface="NLINJN+Calibri"/>
              </a:rPr>
              <a:t>,</a:t>
            </a:r>
            <a:r>
              <a:rPr lang="ru-RU" spc="-27" dirty="0" smtClean="0">
                <a:solidFill>
                  <a:srgbClr val="000000"/>
                </a:solidFill>
                <a:latin typeface="NLINJN+Calibri"/>
                <a:cs typeface="NLINJN+Calibri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KCAURV+Calibri Bold"/>
                <a:cs typeface="KCAURV+Calibri Bold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VK</a:t>
            </a:r>
            <a:r>
              <a:rPr lang="ru-RU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)</a:t>
            </a:r>
            <a:endParaRPr lang="ru-RU" b="1" dirty="0">
              <a:solidFill>
                <a:srgbClr val="000000"/>
              </a:solidFill>
              <a:latin typeface="KCAURV+Calibri Bold"/>
              <a:cs typeface="KCAURV+Calibri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4" y="1926239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Анонсы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802" y="2264441"/>
            <a:ext cx="351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Архив Классного</a:t>
            </a:r>
            <a:r>
              <a:rPr lang="ru-RU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марафона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063" y="2602644"/>
            <a:ext cx="1596912" cy="384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Документы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296537" y="-1"/>
            <a:ext cx="9416956" cy="12146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Разговор о важном. Сервис для классных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руководителей: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://apkpro.ru/razgovory-o-vazhnom</a:t>
            </a:r>
            <a:r>
              <a:rPr lang="en-US" sz="2000" u="sng" dirty="0" smtClean="0">
                <a:solidFill>
                  <a:srgbClr val="002060"/>
                </a:solidFill>
                <a:latin typeface="NLINJN+Calibri"/>
                <a:cs typeface="NLINJN+Calibri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/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7673" y="3075747"/>
            <a:ext cx="10293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Ссылка на м</a:t>
            </a:r>
            <a:r>
              <a:rPr lang="ru-RU" sz="20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етодические материалы</a:t>
            </a:r>
            <a:r>
              <a:rPr lang="ru-RU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:      </a:t>
            </a:r>
            <a:r>
              <a:rPr lang="en-US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TFSQJ+Calibri Bold"/>
                <a:cs typeface="CTFSQJ+Calibri Bold"/>
                <a:hlinkClick r:id="rId6"/>
              </a:rPr>
              <a:t>https://razgovor.edsoo.ru/topic/4/grade/1011</a:t>
            </a:r>
            <a:r>
              <a:rPr lang="en-US" b="1" dirty="0" smtClean="0">
                <a:solidFill>
                  <a:srgbClr val="0070C0"/>
                </a:solidFill>
                <a:latin typeface="CTFSQJ+Calibri Bold"/>
                <a:cs typeface="CTFSQJ+Calibri Bold"/>
                <a:hlinkClick r:id="rId6"/>
              </a:rPr>
              <a:t>/</a:t>
            </a:r>
            <a:r>
              <a:rPr lang="ru-RU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endParaRPr lang="ru-RU" b="1" dirty="0">
              <a:solidFill>
                <a:srgbClr val="0070C0"/>
              </a:solidFill>
              <a:latin typeface="CTFSQJ+Calibri Bold"/>
              <a:cs typeface="CTFSQJ+Calibr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108" y="100522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212653">
            <a:off x="2642176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0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748118" y="861868"/>
            <a:ext cx="8410030" cy="822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endParaRPr lang="ru-RU" sz="1800" b="1" dirty="0" smtClean="0">
              <a:solidFill>
                <a:srgbClr val="4A7693"/>
              </a:solidFill>
              <a:latin typeface="LEFIDD+Trebuchet MS Bold"/>
              <a:cs typeface="LEFIDD+Trebuchet MS Bold"/>
            </a:endParaRPr>
          </a:p>
          <a:p>
            <a:pPr marL="0" marR="0" algn="ctr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1</a:t>
            </a:r>
            <a:r>
              <a:rPr sz="2400" b="1" spc="-13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РАЗ В НЕДЕЛЮ:</a:t>
            </a:r>
            <a:r>
              <a:rPr sz="2400" b="1" spc="2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 </a:t>
            </a:r>
            <a:r>
              <a:rPr sz="2400" b="1">
                <a:solidFill>
                  <a:srgbClr val="FF0000"/>
                </a:solidFill>
                <a:latin typeface="KDJRMB+Trebuchet MS Bold"/>
                <a:cs typeface="KDJRMB+Trebuchet MS Bold"/>
              </a:rPr>
              <a:t>по </a:t>
            </a:r>
            <a:r>
              <a:rPr sz="2400" b="1" smtClean="0">
                <a:solidFill>
                  <a:srgbClr val="FF0000"/>
                </a:solidFill>
                <a:latin typeface="KDJRMB+Trebuchet MS Bold"/>
                <a:cs typeface="KDJRMB+Trebuchet MS Bold"/>
              </a:rPr>
              <a:t>понедельникам</a:t>
            </a:r>
            <a:r>
              <a:rPr lang="ru-RU" sz="2400" b="1" dirty="0" smtClean="0">
                <a:solidFill>
                  <a:srgbClr val="002060"/>
                </a:solidFill>
                <a:latin typeface="KDJRMB+Trebuchet MS Bold"/>
                <a:cs typeface="KDJRMB+Trebuchet MS Bold"/>
              </a:rPr>
              <a:t> –внеурочное занятие </a:t>
            </a:r>
            <a:r>
              <a:rPr lang="ru-RU" sz="2400" b="1" u="sng" dirty="0" smtClean="0">
                <a:solidFill>
                  <a:srgbClr val="002060"/>
                </a:solidFill>
                <a:latin typeface="KDJRMB+Trebuchet MS Bold"/>
                <a:cs typeface="KDJRMB+Trebuchet MS Bold"/>
              </a:rPr>
              <a:t>«Разговоры о важном»</a:t>
            </a:r>
            <a:endParaRPr sz="2400" b="1" u="sng" dirty="0">
              <a:solidFill>
                <a:srgbClr val="002060"/>
              </a:solidFill>
              <a:latin typeface="KDJRMB+Trebuchet MS Bold"/>
              <a:cs typeface="KDJRMB+Trebuchet MS Bold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0" y="1694329"/>
            <a:ext cx="5177117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     </a:t>
            </a:r>
            <a:r>
              <a:rPr sz="1400" b="1" smtClean="0">
                <a:solidFill>
                  <a:srgbClr val="C00000"/>
                </a:solidFill>
                <a:latin typeface="CTFSQJ+Calibri Bold"/>
                <a:cs typeface="CTFSQJ+Calibri Bold"/>
              </a:rPr>
              <a:t>ТЕМЫ </a:t>
            </a:r>
            <a:r>
              <a:rPr sz="14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И</a:t>
            </a:r>
            <a:r>
              <a:rPr sz="1400" b="1" spc="15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400" b="1">
                <a:solidFill>
                  <a:srgbClr val="C00000"/>
                </a:solidFill>
                <a:latin typeface="CTFSQJ+Calibri Bold"/>
                <a:cs typeface="CTFSQJ+Calibri Bold"/>
              </a:rPr>
              <a:t>СОДЕРЖАНИЕ </a:t>
            </a:r>
            <a:r>
              <a:rPr sz="1400" b="1" spc="-10" smtClean="0">
                <a:solidFill>
                  <a:srgbClr val="C00000"/>
                </a:solidFill>
                <a:latin typeface="CTFSQJ+Calibri Bold"/>
                <a:cs typeface="CTFSQJ+Calibri Bold"/>
              </a:rPr>
              <a:t>КЛАССНЫХ</a:t>
            </a:r>
            <a:r>
              <a:rPr lang="ru-RU" sz="1400" b="1" spc="-10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  </a:t>
            </a:r>
            <a:r>
              <a:rPr sz="1400" b="1" spc="-15" smtClean="0">
                <a:solidFill>
                  <a:srgbClr val="C00000"/>
                </a:solidFill>
                <a:latin typeface="CTFSQJ+Calibri Bold"/>
                <a:cs typeface="CTFSQJ+Calibri Bold"/>
              </a:rPr>
              <a:t>ЧАСОВ</a:t>
            </a:r>
            <a:r>
              <a:rPr sz="1400" b="1" spc="25" smtClean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lang="ru-RU" sz="1400" b="1" spc="25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   </a:t>
            </a: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spc="25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     </a:t>
            </a:r>
            <a:r>
              <a:rPr sz="1400" b="1" spc="-32" smtClean="0">
                <a:solidFill>
                  <a:srgbClr val="C00000"/>
                </a:solidFill>
                <a:latin typeface="CTFSQJ+Calibri Bold"/>
                <a:cs typeface="CTFSQJ+Calibri Bold"/>
              </a:rPr>
              <a:t>РАЗРАБАТ</a:t>
            </a:r>
            <a:r>
              <a:rPr lang="ru-RU" sz="1400" b="1" spc="-32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АНЫ  </a:t>
            </a:r>
            <a:r>
              <a:rPr sz="1400" b="1" spc="32" smtClean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400" b="1" smtClean="0">
                <a:solidFill>
                  <a:srgbClr val="C00000"/>
                </a:solidFill>
                <a:latin typeface="CTFSQJ+Calibri Bold"/>
                <a:cs typeface="CTFSQJ+Calibri Bold"/>
              </a:rPr>
              <a:t>НА</a:t>
            </a:r>
            <a:r>
              <a:rPr lang="ru-RU" sz="1400" b="1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400" b="1" spc="-10" smtClean="0">
                <a:solidFill>
                  <a:srgbClr val="C00000"/>
                </a:solidFill>
                <a:latin typeface="CTFSQJ+Calibri Bold"/>
                <a:cs typeface="CTFSQJ+Calibri Bold"/>
              </a:rPr>
              <a:t>ФЕДЕРАЛЬНОМ</a:t>
            </a:r>
            <a:r>
              <a:rPr sz="1400" b="1" spc="17" smtClean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УРОВНЕ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5666362" y="2649970"/>
            <a:ext cx="5832482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СОДЕРЖАНИЕ</a:t>
            </a:r>
            <a:r>
              <a:rPr sz="1800" b="1" spc="1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CTFSQJ+Calibri Bold"/>
                <a:cs typeface="CTFSQJ+Calibri Bold"/>
              </a:rPr>
              <a:t>КЛАССНЫХ</a:t>
            </a:r>
            <a:r>
              <a:rPr sz="1800" b="1" spc="1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CTFSQJ+Calibri Bold"/>
                <a:cs typeface="CTFSQJ+Calibri Bold"/>
              </a:rPr>
              <a:t>ЧАСОВ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дополняет</a:t>
            </a:r>
            <a:r>
              <a:rPr sz="1800" b="1" spc="39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CTFSQJ+Calibri Bold"/>
                <a:cs typeface="CTFSQJ+Calibri Bold"/>
              </a:rPr>
              <a:t>ОБРАЗОВАТЕЛЬНАЯ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002060"/>
                </a:solidFill>
                <a:latin typeface="CTFSQJ+Calibri Bold"/>
                <a:cs typeface="CTFSQJ+Calibri Bold"/>
              </a:rPr>
              <a:t>ОРГАНИЗАЦИЯ</a:t>
            </a:r>
            <a:r>
              <a:rPr sz="1800" b="1" spc="428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 учетом</a:t>
            </a:r>
            <a:r>
              <a:rPr sz="1800" b="1" spc="39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традиций 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3" dirty="0">
                <a:solidFill>
                  <a:srgbClr val="002060"/>
                </a:solidFill>
                <a:latin typeface="CTFSQJ+Calibri Bold"/>
                <a:cs typeface="CTFSQJ+Calibri Bold"/>
              </a:rPr>
              <a:t>культурно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-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исторической</a:t>
            </a:r>
            <a:r>
              <a:rPr sz="1800" b="1" spc="-24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среды 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интересов</a:t>
            </a:r>
            <a:r>
              <a:rPr sz="1800" b="1" spc="-37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обучающихся и имеющихся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проблем</a:t>
            </a:r>
            <a:r>
              <a:rPr sz="1800" b="1" spc="39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в</a:t>
            </a:r>
            <a:r>
              <a:rPr sz="1800" b="1" spc="1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конкретном</a:t>
            </a:r>
            <a:r>
              <a:rPr sz="1800" b="1" spc="-2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классе</a:t>
            </a:r>
            <a:r>
              <a:rPr sz="1800" b="1" spc="-13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(группе)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2427579"/>
            <a:ext cx="4831306" cy="374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  <a:buFont typeface="Arial" pitchFamily="34" charset="0"/>
              <a:buChar char="•"/>
            </a:pPr>
            <a:r>
              <a:rPr lang="ru-RU" b="1" spc="-2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РАЗРАБОТКА</a:t>
            </a:r>
            <a:r>
              <a:rPr lang="ru-RU" b="1" spc="18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СЦЕНАРНЫХ ПЛАНОВ</a:t>
            </a:r>
            <a:endParaRPr lang="ru-RU" b="1" dirty="0">
              <a:solidFill>
                <a:srgbClr val="002060"/>
              </a:solidFill>
              <a:latin typeface="CTFSQJ+Calibri Bold"/>
              <a:cs typeface="CTFSQJ+Calibri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2877674"/>
            <a:ext cx="4840941" cy="31957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1-4 </a:t>
            </a:r>
            <a:r>
              <a:rPr lang="ru-RU" sz="1600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5-</a:t>
            </a: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6</a:t>
            </a:r>
            <a:r>
              <a:rPr lang="ru-RU" sz="1600" b="1" spc="1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7-</a:t>
            </a: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9 </a:t>
            </a:r>
            <a:r>
              <a:rPr lang="ru-RU" sz="1600" b="1" spc="-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10-11</a:t>
            </a:r>
            <a:r>
              <a:rPr lang="ru-RU" sz="1600" b="1" spc="12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 </a:t>
            </a:r>
            <a:r>
              <a:rPr lang="ru-RU" sz="1600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305714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СПО</a:t>
            </a:r>
          </a:p>
          <a:p>
            <a:pPr marL="305714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9"/>
              </a:lnSpc>
              <a:buFont typeface="Arial" pitchFamily="34" charset="0"/>
              <a:buChar char="•"/>
            </a:pPr>
            <a:r>
              <a:rPr lang="ru-RU" b="1" spc="-1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ВИЗУАЛИЗИРОВАННЫЙ</a:t>
            </a:r>
            <a:r>
              <a:rPr lang="ru-RU" b="1" spc="2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КОНТЕНТ</a:t>
            </a:r>
          </a:p>
          <a:p>
            <a:pPr>
              <a:lnSpc>
                <a:spcPts val="2169"/>
              </a:lnSpc>
            </a:pPr>
            <a:endParaRPr lang="ru-RU" b="1" spc="-10" dirty="0" smtClean="0">
              <a:solidFill>
                <a:srgbClr val="00206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9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ИНТЕРАКТИВНЫЕ</a:t>
            </a:r>
            <a:r>
              <a:rPr lang="ru-RU" b="1" spc="13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ЗАДАНИЯ</a:t>
            </a:r>
          </a:p>
          <a:p>
            <a:pPr>
              <a:lnSpc>
                <a:spcPts val="2169"/>
              </a:lnSpc>
            </a:pPr>
            <a:endParaRPr lang="ru-RU" b="1" spc="-10" dirty="0" smtClean="0">
              <a:solidFill>
                <a:srgbClr val="00206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0"/>
              </a:lnSpc>
            </a:pPr>
            <a:endParaRPr lang="ru-RU" b="1" spc="-12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6723" y="4631156"/>
            <a:ext cx="514819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ОТВЕТСТВЕННЫЙ</a:t>
            </a:r>
            <a:r>
              <a:rPr lang="ru-RU" b="1" spc="-12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spc="-11" dirty="0" smtClean="0">
                <a:solidFill>
                  <a:srgbClr val="002060"/>
                </a:solidFill>
                <a:latin typeface="DHEFPV+Calibri"/>
                <a:cs typeface="DHEFPV+Calibri"/>
              </a:rPr>
              <a:t>ЗА</a:t>
            </a:r>
            <a:r>
              <a:rPr lang="ru-RU" b="1" spc="19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ПРОВЕДЕНИЕ</a:t>
            </a:r>
          </a:p>
          <a:p>
            <a:pPr>
              <a:lnSpc>
                <a:spcPts val="2400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КЛАССНЫХ </a:t>
            </a:r>
            <a:r>
              <a:rPr lang="ru-RU" b="1" spc="-11" dirty="0" smtClean="0">
                <a:solidFill>
                  <a:srgbClr val="002060"/>
                </a:solidFill>
                <a:latin typeface="DHEFPV+Calibri"/>
                <a:cs typeface="DHEFPV+Calibri"/>
              </a:rPr>
              <a:t>ЧАСОВ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 – КЛАСCНЫЙ</a:t>
            </a:r>
          </a:p>
          <a:p>
            <a:pPr>
              <a:lnSpc>
                <a:spcPts val="2401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РУКОВОДИТЕЛЬ</a:t>
            </a:r>
            <a:r>
              <a:rPr lang="ru-RU" b="1" spc="-32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(куратор)</a:t>
            </a:r>
            <a:endParaRPr lang="ru-RU" b="1" dirty="0">
              <a:solidFill>
                <a:srgbClr val="002060"/>
              </a:solidFill>
              <a:latin typeface="DHEFPV+Calibri"/>
              <a:cs typeface="DHEFPV+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199" y="6158752"/>
            <a:ext cx="11361761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</a:pPr>
            <a:r>
              <a:rPr lang="ru-RU" sz="16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ПО</a:t>
            </a:r>
            <a:r>
              <a:rPr lang="ru-RU" sz="1600" b="1" spc="28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spc="-30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ИТОГАМ</a:t>
            </a:r>
            <a:r>
              <a:rPr lang="ru-RU" sz="1600" b="1" spc="475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spc="-1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КАЖДОГО</a:t>
            </a:r>
            <a:r>
              <a:rPr lang="ru-RU" sz="1600" b="1" spc="38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ЗАНЯТИЯ </a:t>
            </a:r>
            <a:r>
              <a:rPr lang="ru-RU" sz="1600" b="1" spc="-19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ФОРМУЛИРУЮТСЯ</a:t>
            </a:r>
            <a:r>
              <a:rPr lang="ru-RU" sz="1600" b="1" spc="46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ВОПРОСЫ</a:t>
            </a:r>
            <a:r>
              <a:rPr lang="ru-RU" sz="1600" b="1" spc="1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И</a:t>
            </a:r>
            <a:r>
              <a:rPr lang="ru-RU" sz="1600" b="1" spc="15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ЗАДАНИЯ ДЛЯ   </a:t>
            </a:r>
            <a:r>
              <a:rPr lang="ru-RU" sz="16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ОБСУЖДЕНИЯ С</a:t>
            </a:r>
            <a:r>
              <a:rPr lang="ru-RU" sz="1600" b="1" spc="18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РОДИТЕЛЯМИ</a:t>
            </a:r>
            <a:endParaRPr lang="ru-RU" sz="1600" b="1" dirty="0">
              <a:solidFill>
                <a:srgbClr val="800000"/>
              </a:solidFill>
              <a:latin typeface="CTFSQJ+Calibri Bold"/>
              <a:cs typeface="CTFSQJ+Calibri Bold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175" y="4720643"/>
            <a:ext cx="854573" cy="71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bject 4"/>
          <p:cNvSpPr txBox="1"/>
          <p:nvPr/>
        </p:nvSpPr>
        <p:spPr>
          <a:xfrm>
            <a:off x="5311587" y="1574562"/>
            <a:ext cx="6517341" cy="822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endParaRPr lang="ru-RU" sz="1800" b="1" dirty="0" smtClean="0">
              <a:solidFill>
                <a:srgbClr val="4A7693"/>
              </a:solidFill>
              <a:latin typeface="LEFIDD+Trebuchet MS Bold"/>
              <a:cs typeface="LEFIDD+Trebuchet MS Bold"/>
            </a:endParaRPr>
          </a:p>
          <a:p>
            <a:pPr marL="0" marR="0" algn="ctr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1</a:t>
            </a:r>
            <a:r>
              <a:rPr sz="2400" b="1" spc="-13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РАЗ В НЕДЕЛЮ:</a:t>
            </a:r>
            <a:r>
              <a:rPr sz="2400" b="1" spc="2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 </a:t>
            </a:r>
            <a:r>
              <a:rPr sz="2400" b="1">
                <a:solidFill>
                  <a:srgbClr val="FF0000"/>
                </a:solidFill>
                <a:latin typeface="KDJRMB+Trebuchet MS Bold"/>
                <a:cs typeface="KDJRMB+Trebuchet MS Bold"/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  <a:latin typeface="KDJRMB+Trebuchet MS Bold"/>
                <a:cs typeface="KDJRMB+Trebuchet MS Bold"/>
              </a:rPr>
              <a:t>  четвергам </a:t>
            </a:r>
            <a:r>
              <a:rPr lang="ru-RU" sz="2400" b="1" dirty="0" smtClean="0">
                <a:solidFill>
                  <a:srgbClr val="002060"/>
                </a:solidFill>
                <a:latin typeface="KDJRMB+Trebuchet MS Bold"/>
                <a:cs typeface="KDJRMB+Trebuchet MS Bold"/>
              </a:rPr>
              <a:t>– </a:t>
            </a:r>
            <a:r>
              <a:rPr lang="ru-RU" sz="2400" b="1" u="sng" dirty="0" smtClean="0">
                <a:solidFill>
                  <a:srgbClr val="002060"/>
                </a:solidFill>
                <a:latin typeface="KDJRMB+Trebuchet MS Bold"/>
                <a:cs typeface="KDJRMB+Trebuchet MS Bold"/>
              </a:rPr>
              <a:t>«Классный марафон»  </a:t>
            </a:r>
            <a:endParaRPr sz="2400" b="1" u="sng" dirty="0">
              <a:solidFill>
                <a:srgbClr val="002060"/>
              </a:solidFill>
              <a:latin typeface="KDJRMB+Trebuchet MS Bold"/>
              <a:cs typeface="KDJRMB+Trebuchet MS Bold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5046" y="349622"/>
            <a:ext cx="10044953" cy="47064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97"/>
              </a:lnSpc>
            </a:pPr>
            <a:r>
              <a:rPr lang="ru-RU" sz="2400" b="1" dirty="0" smtClean="0">
                <a:solidFill>
                  <a:srgbClr val="6A1F5F"/>
                </a:solidFill>
                <a:latin typeface="KDJRMB+Trebuchet MS Bold"/>
                <a:cs typeface="KDJRMB+Trebuchet MS Bold"/>
              </a:rPr>
              <a:t>РАЗГОВОР О ВАЖНОМ</a:t>
            </a:r>
            <a:r>
              <a:rPr lang="ru-RU" sz="2400" b="1" dirty="0" smtClean="0">
                <a:solidFill>
                  <a:srgbClr val="6A1F5F"/>
                </a:solidFill>
                <a:latin typeface="LEFIDD+Trebuchet MS Bold"/>
                <a:cs typeface="LEFIDD+Trebuchet MS Bold"/>
              </a:rPr>
              <a:t>.</a:t>
            </a:r>
            <a:r>
              <a:rPr lang="ru-RU" sz="2400" b="1" spc="-20" dirty="0" smtClean="0">
                <a:solidFill>
                  <a:srgbClr val="6A1F5F"/>
                </a:solidFill>
                <a:latin typeface="LEFIDD+Trebuchet MS Bold"/>
                <a:cs typeface="LEFIDD+Trebuchet MS Bold"/>
              </a:rPr>
              <a:t>   </a:t>
            </a:r>
            <a:r>
              <a:rPr lang="ru-RU" sz="2400" b="1" dirty="0" smtClean="0">
                <a:solidFill>
                  <a:srgbClr val="6A1F5F"/>
                </a:solidFill>
                <a:latin typeface="JAVNVL+Times New Roman Bold"/>
                <a:cs typeface="JAVNVL+Times New Roman Bold"/>
              </a:rPr>
              <a:t>Ц</a:t>
            </a:r>
            <a:r>
              <a:rPr lang="ru-RU" sz="2400" b="1" dirty="0" smtClean="0">
                <a:solidFill>
                  <a:srgbClr val="000000"/>
                </a:solidFill>
                <a:latin typeface="JAVNVL+Times New Roman Bold"/>
                <a:cs typeface="JAVNVL+Times New Roman Bold"/>
              </a:rPr>
              <a:t>икл классных </a:t>
            </a:r>
            <a:r>
              <a:rPr lang="ru-RU" sz="2400" b="1" spc="-10" dirty="0" smtClean="0">
                <a:solidFill>
                  <a:srgbClr val="000000"/>
                </a:solidFill>
                <a:latin typeface="JAVNVL+Times New Roman Bold"/>
                <a:cs typeface="JAVNVL+Times New Roman Bold"/>
              </a:rPr>
              <a:t>часов</a:t>
            </a:r>
            <a:r>
              <a:rPr lang="ru-RU" sz="2400" dirty="0" smtClean="0">
                <a:solidFill>
                  <a:srgbClr val="000000"/>
                </a:solidFill>
                <a:latin typeface="JUTVVU+Times New Roman"/>
                <a:cs typeface="JUTVVU+Times New Roman"/>
              </a:rPr>
              <a:t>.</a:t>
            </a:r>
            <a:endParaRPr lang="ru-RU" sz="2400" dirty="0">
              <a:solidFill>
                <a:srgbClr val="000000"/>
              </a:solidFill>
              <a:latin typeface="JUTVVU+Times New Roman"/>
              <a:cs typeface="JUTVVU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УИЗА\Desktop\скрин\Скриншот 13-07-2022 145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18" y="0"/>
            <a:ext cx="11683194" cy="685799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827550" cy="76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МАТЕРИАЛЫ 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https://razgovor.edsoo.ru/topic/4/grade/12/#/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ЛУИЗА\Desktop\скрин\Скриншот 30-08-2022 1409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5118" y="1869141"/>
            <a:ext cx="10798268" cy="4572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МАТЕРИАЛЫ 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https://razgovor.edsoo.ru/topic/4/grade/12/#/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ЛУИЗА\Desktop\скрин\Скриншот 30-08-2022 1416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565" y="1411940"/>
            <a:ext cx="11107270" cy="524435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ЛУИЗА\Desktop\скрин\Скриншот 30-08-2022 144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812" y="363071"/>
            <a:ext cx="9103659" cy="633356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0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ЛУИЗА\Desktop\скрин\Скриншот 30-08-2022 144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738" y="442913"/>
            <a:ext cx="7878015" cy="619993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706" y="365125"/>
            <a:ext cx="10009094" cy="69719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ИНСТРУКЦИЯ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5282" y="1825625"/>
            <a:ext cx="8758518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ЛУИЗА\Desktop\скрин\Скриншот 30-08-2022 144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823" y="1102659"/>
            <a:ext cx="9332259" cy="553626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B2E389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867</Words>
  <Application>Microsoft Office PowerPoint</Application>
  <PresentationFormat>Произвольный</PresentationFormat>
  <Paragraphs>93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 МЕТОДИЧЕСКИЕ МАТЕРИАЛЫ   https://razgovor.edsoo.ru/topic/4/grade/12/#/ </vt:lpstr>
      <vt:lpstr> МЕТОДИЧЕСКИЕ МАТЕРИАЛЫ   https://razgovor.edsoo.ru/topic/4/grade/12/#/ </vt:lpstr>
      <vt:lpstr>Слайд 7</vt:lpstr>
      <vt:lpstr>Слайд 8</vt:lpstr>
      <vt:lpstr>ИНСТРУКЦИЯ </vt:lpstr>
      <vt:lpstr>Слайд 10</vt:lpstr>
      <vt:lpstr>Презентация</vt:lpstr>
      <vt:lpstr>Плакат</vt:lpstr>
      <vt:lpstr>Интерактивный элемент</vt:lpstr>
      <vt:lpstr>                    Интерактивный элемент</vt:lpstr>
      <vt:lpstr>Порядок проведения церемонии поднятия Государственного флага Российской Федерации и Чеченской Республики </vt:lpstr>
      <vt:lpstr>Порядок проведения церемонии поднятия Государственного флага Российской Федерации и Чеченской Республики </vt:lpstr>
      <vt:lpstr>Порядок проведения церемонии поднятия Государственного флага Российской Федерации и Чеченской Республики</vt:lpstr>
      <vt:lpstr>Порядок проведения церемонии поднятия Государственного флага Российской Федерации и Чеченской Республики</vt:lpstr>
      <vt:lpstr>Порядок проведения церемонии поднятия Государственного флага Российской Федерации и Чеченской Республики</vt:lpstr>
      <vt:lpstr>Порядок проведения церемонии поднятия Государственного флага Российской Федерации и Чеченской Республики</vt:lpstr>
      <vt:lpstr>Порядок проведения церемонии спуска Государственного флага Российской Федерации и Чеченской Республики </vt:lpstr>
      <vt:lpstr>Порядок проведения церемонии спуска Государственного флага Российской Федерации и Чеченской Республики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ЛУИЗА</cp:lastModifiedBy>
  <cp:revision>247</cp:revision>
  <cp:lastPrinted>2021-04-27T10:35:38Z</cp:lastPrinted>
  <dcterms:created xsi:type="dcterms:W3CDTF">2021-04-21T09:42:40Z</dcterms:created>
  <dcterms:modified xsi:type="dcterms:W3CDTF">2022-08-31T08:22:14Z</dcterms:modified>
</cp:coreProperties>
</file>